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428" r:id="rId5"/>
    <p:sldId id="281" r:id="rId6"/>
    <p:sldId id="282" r:id="rId7"/>
    <p:sldId id="431" r:id="rId8"/>
    <p:sldId id="466" r:id="rId9"/>
    <p:sldId id="415" r:id="rId10"/>
    <p:sldId id="432" r:id="rId11"/>
    <p:sldId id="434" r:id="rId12"/>
    <p:sldId id="433" r:id="rId13"/>
    <p:sldId id="435" r:id="rId14"/>
    <p:sldId id="436" r:id="rId15"/>
    <p:sldId id="437" r:id="rId16"/>
    <p:sldId id="474" r:id="rId17"/>
    <p:sldId id="469" r:id="rId18"/>
    <p:sldId id="470" r:id="rId19"/>
    <p:sldId id="380" r:id="rId20"/>
    <p:sldId id="381" r:id="rId21"/>
    <p:sldId id="382" r:id="rId22"/>
    <p:sldId id="419" r:id="rId23"/>
    <p:sldId id="472" r:id="rId24"/>
    <p:sldId id="473" r:id="rId25"/>
    <p:sldId id="402" r:id="rId26"/>
    <p:sldId id="463" r:id="rId27"/>
    <p:sldId id="464" r:id="rId28"/>
    <p:sldId id="471" r:id="rId29"/>
    <p:sldId id="391" r:id="rId30"/>
    <p:sldId id="337" r:id="rId31"/>
    <p:sldId id="451" r:id="rId32"/>
    <p:sldId id="455" r:id="rId33"/>
    <p:sldId id="456" r:id="rId34"/>
    <p:sldId id="467" r:id="rId35"/>
    <p:sldId id="468" r:id="rId36"/>
    <p:sldId id="475" r:id="rId37"/>
    <p:sldId id="476" r:id="rId38"/>
    <p:sldId id="452" r:id="rId39"/>
    <p:sldId id="457" r:id="rId40"/>
    <p:sldId id="458" r:id="rId41"/>
    <p:sldId id="459" r:id="rId42"/>
    <p:sldId id="453" r:id="rId43"/>
    <p:sldId id="460" r:id="rId44"/>
    <p:sldId id="461" r:id="rId45"/>
    <p:sldId id="454" r:id="rId46"/>
    <p:sldId id="442" r:id="rId47"/>
    <p:sldId id="450" r:id="rId48"/>
    <p:sldId id="449" r:id="rId49"/>
    <p:sldId id="447" r:id="rId50"/>
    <p:sldId id="438" r:id="rId51"/>
    <p:sldId id="440" r:id="rId52"/>
    <p:sldId id="430" r:id="rId53"/>
    <p:sldId id="462" r:id="rId54"/>
  </p:sldIdLst>
  <p:sldSz cx="9144000" cy="6858000" type="screen4x3"/>
  <p:notesSz cx="7315200" cy="96012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67055088-03BB-4AEC-9C94-CF3AFCD7B645}">
          <p14:sldIdLst>
            <p14:sldId id="428"/>
            <p14:sldId id="281"/>
            <p14:sldId id="282"/>
            <p14:sldId id="431"/>
            <p14:sldId id="466"/>
            <p14:sldId id="415"/>
            <p14:sldId id="432"/>
            <p14:sldId id="434"/>
            <p14:sldId id="433"/>
            <p14:sldId id="435"/>
            <p14:sldId id="436"/>
            <p14:sldId id="437"/>
            <p14:sldId id="474"/>
            <p14:sldId id="469"/>
            <p14:sldId id="470"/>
            <p14:sldId id="380"/>
            <p14:sldId id="381"/>
            <p14:sldId id="382"/>
            <p14:sldId id="419"/>
            <p14:sldId id="472"/>
            <p14:sldId id="473"/>
            <p14:sldId id="402"/>
            <p14:sldId id="463"/>
            <p14:sldId id="464"/>
            <p14:sldId id="471"/>
            <p14:sldId id="391"/>
            <p14:sldId id="337"/>
            <p14:sldId id="451"/>
            <p14:sldId id="455"/>
            <p14:sldId id="456"/>
            <p14:sldId id="467"/>
            <p14:sldId id="468"/>
            <p14:sldId id="475"/>
            <p14:sldId id="476"/>
            <p14:sldId id="452"/>
            <p14:sldId id="457"/>
            <p14:sldId id="458"/>
            <p14:sldId id="459"/>
            <p14:sldId id="453"/>
            <p14:sldId id="460"/>
            <p14:sldId id="461"/>
            <p14:sldId id="454"/>
            <p14:sldId id="442"/>
          </p14:sldIdLst>
        </p14:section>
        <p14:section name="For Future Use" id="{2A98D7BA-8320-4D7C-A788-859CCFC6F5DE}">
          <p14:sldIdLst>
            <p14:sldId id="450"/>
            <p14:sldId id="449"/>
            <p14:sldId id="447"/>
            <p14:sldId id="438"/>
            <p14:sldId id="440"/>
            <p14:sldId id="430"/>
            <p14:sldId id="4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EENY, GARY" initials="GS" lastIdx="1" clrIdx="0">
    <p:extLst>
      <p:ext uri="{19B8F6BF-5375-455C-9EA6-DF929625EA0E}">
        <p15:presenceInfo xmlns:p15="http://schemas.microsoft.com/office/powerpoint/2012/main" userId="SWEENY, GAR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A51A"/>
    <a:srgbClr val="09CD0F"/>
    <a:srgbClr val="09E80F"/>
    <a:srgbClr val="09C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2570" autoAdjust="0"/>
  </p:normalViewPr>
  <p:slideViewPr>
    <p:cSldViewPr snapToGrid="0">
      <p:cViewPr varScale="1">
        <p:scale>
          <a:sx n="105" d="100"/>
          <a:sy n="105" d="100"/>
        </p:scale>
        <p:origin x="5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7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4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3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B9CBB8-9DC7-4CB7-9BB4-6BFBF07F968B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D81A897-050C-4810-AEFF-C0A767CEB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57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C4FE36F3-1519-4854-B52E-4C69D2FC846B}" type="datetimeFigureOut">
              <a:rPr lang="en-US"/>
              <a:pPr>
                <a:defRPr/>
              </a:pPr>
              <a:t>12/2/2019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AFF97AEA-DAC4-4BF9-BD5F-5DF3E0BDD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938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</p:spTree>
    <p:extLst>
      <p:ext uri="{BB962C8B-B14F-4D97-AF65-F5344CB8AC3E}">
        <p14:creationId xmlns:p14="http://schemas.microsoft.com/office/powerpoint/2010/main" val="2601875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5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59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81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96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</p:spTree>
    <p:extLst>
      <p:ext uri="{BB962C8B-B14F-4D97-AF65-F5344CB8AC3E}">
        <p14:creationId xmlns:p14="http://schemas.microsoft.com/office/powerpoint/2010/main" val="360432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45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04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9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95E07E-01C5-4D97-83FC-972B87E6D33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1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6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97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35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81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2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BF 013-2(13)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7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no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631825" indent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538509"/>
            <a:ext cx="7780712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64" y="5907377"/>
            <a:ext cx="1101621" cy="576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76" y="5907377"/>
            <a:ext cx="1349136" cy="576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342368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3561907"/>
            <a:ext cx="4455037" cy="32960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60888" cy="433863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678326" y="0"/>
            <a:ext cx="4465674" cy="251936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678326" y="2636874"/>
            <a:ext cx="2339162" cy="170121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23814" y="2640413"/>
            <a:ext cx="2020186" cy="170830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-1" y="4469221"/>
            <a:ext cx="4561367" cy="238878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688963" y="4469220"/>
            <a:ext cx="4455037" cy="23887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31205B-A1C6-4EBE-9E82-630237E22FF4}" type="datetimeFigureOut">
              <a:rPr lang="en-US" smtClean="0"/>
              <a:pPr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E31B89E-DD29-4909-BAD9-03EC8421F4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3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1CBFF-9061-419E-BC33-86B5A383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ide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303" y="1600154"/>
            <a:ext cx="4104069" cy="4035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773618" y="1604963"/>
            <a:ext cx="4370387" cy="4572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65" y="6044219"/>
            <a:ext cx="986589" cy="515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487" y="6044219"/>
            <a:ext cx="1316850" cy="640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5"/>
          <p:cNvSpPr txBox="1">
            <a:spLocks/>
          </p:cNvSpPr>
          <p:nvPr userDrawn="1"/>
        </p:nvSpPr>
        <p:spPr bwMode="auto">
          <a:xfrm>
            <a:off x="0" y="4322762"/>
            <a:ext cx="9144000" cy="2535238"/>
          </a:xfrm>
          <a:prstGeom prst="rect">
            <a:avLst/>
          </a:prstGeom>
          <a:solidFill>
            <a:schemeClr val="tx1">
              <a:alpha val="5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hoto 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43600"/>
            <a:ext cx="7162800" cy="566738"/>
          </a:xfrm>
        </p:spPr>
        <p:txBody>
          <a:bodyPr anchor="b">
            <a:noAutofit/>
          </a:bodyPr>
          <a:lstStyle>
            <a:lvl1pPr marL="0" indent="0" algn="l"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ivid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60" y="4074888"/>
            <a:ext cx="3216549" cy="16853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79969" y="557953"/>
            <a:ext cx="5474677" cy="3273584"/>
          </a:xfrm>
          <a:prstGeom prst="rect">
            <a:avLst/>
          </a:prstGeom>
        </p:spPr>
        <p:txBody>
          <a:bodyPr anchor="b"/>
          <a:lstStyle>
            <a:lvl1pPr marL="0" indent="0">
              <a:defRPr sz="4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kumimoji="0" lang="en-US" dirty="0"/>
              <a:t>Text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- photo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3"/>
            <a:ext cx="4572000" cy="4571999"/>
          </a:xfrm>
          <a:solidFill>
            <a:schemeClr val="bg1">
              <a:alpha val="80000"/>
            </a:schemeClr>
          </a:solidFill>
        </p:spPr>
        <p:txBody>
          <a:bodyPr tIns="182880"/>
          <a:lstStyle>
            <a:lvl1pPr marL="457200" indent="-287338">
              <a:buClr>
                <a:srgbClr val="92D050"/>
              </a:buClr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742950" indent="-285750">
              <a:buClr>
                <a:srgbClr val="92D050"/>
              </a:buClr>
              <a:defRPr sz="1400">
                <a:solidFill>
                  <a:schemeClr val="bg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ull-out quote/fac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73749"/>
            <a:ext cx="9144000" cy="903770"/>
          </a:xfrm>
          <a:solidFill>
            <a:schemeClr val="bg1">
              <a:alpha val="80000"/>
            </a:schemeClr>
          </a:solidFill>
        </p:spPr>
        <p:txBody>
          <a:bodyPr tIns="0" anchor="ctr"/>
          <a:lstStyle>
            <a:lvl1pPr marL="457200" indent="-287338" algn="ctr">
              <a:buClr>
                <a:schemeClr val="tx1">
                  <a:lumMod val="50000"/>
                  <a:lumOff val="50000"/>
                </a:schemeClr>
              </a:buClr>
              <a:buNone/>
              <a:defRPr sz="2400" b="0" baseline="0">
                <a:solidFill>
                  <a:schemeClr val="tx1"/>
                </a:solidFill>
                <a:latin typeface="Segoe UI Semibold" panose="020B0702040204020203" pitchFamily="34" charset="0"/>
              </a:defRPr>
            </a:lvl1pPr>
            <a:lvl2pPr marL="742950" indent="-285750">
              <a:buClr>
                <a:schemeClr val="tx1">
                  <a:lumMod val="50000"/>
                  <a:lumOff val="50000"/>
                </a:schemeClr>
              </a:buClr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77807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199" y="1600201"/>
            <a:ext cx="7780713" cy="40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5" r:id="rId3"/>
    <p:sldLayoutId id="2147483687" r:id="rId4"/>
    <p:sldLayoutId id="2147483688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dt="0"/>
  <p:txStyles>
    <p:titleStyle>
      <a:lvl1pPr marL="631825" indent="0" algn="l" rtl="0" eaLnBrk="0" fontAlgn="base" hangingPunct="0">
        <a:spcBef>
          <a:spcPct val="0"/>
        </a:spcBef>
        <a:spcAft>
          <a:spcPct val="0"/>
        </a:spcAft>
        <a:defRPr sz="3000" b="0" kern="1200">
          <a:solidFill>
            <a:srgbClr val="0070C0"/>
          </a:solidFill>
          <a:latin typeface="Segoe UI Semibold" panose="020B0702040204020203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631825" indent="-233363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Wingdings" pitchFamily="2" charset="2"/>
        <a:buChar char="§"/>
        <a:defRPr sz="20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55663" indent="-223838" algn="l" rtl="0" eaLnBrk="0" fontAlgn="base" hangingPunct="0">
        <a:spcBef>
          <a:spcPct val="20000"/>
        </a:spcBef>
        <a:spcAft>
          <a:spcPct val="0"/>
        </a:spcAft>
        <a:buClr>
          <a:srgbClr val="92D050"/>
        </a:buClr>
        <a:buFont typeface="Arial" charset="0"/>
        <a:buChar char="–"/>
        <a:defRPr sz="1800" kern="1200">
          <a:solidFill>
            <a:schemeClr val="bg1">
              <a:lumMod val="50000"/>
            </a:schemeClr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vtrans.ms2soft.com/tcds/tsearch.asp?loc=Vtrans&amp;mod=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tm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294657A2-A0BF-4459-A5C0-449BB5BB7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291"/>
            <a:ext cx="9170571" cy="6877928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804229"/>
            <a:ext cx="9170570" cy="205377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0" y="4646613"/>
            <a:ext cx="8187070" cy="1505877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Ludlow Village: NH Deck(49)</a:t>
            </a:r>
            <a:b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Bridge Rehabilitation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Town Highway 1 (Main St.) – Bridge #26 over Jewell Brook</a:t>
            </a:r>
            <a:endParaRPr lang="en-US" sz="1800" dirty="0">
              <a:solidFill>
                <a:schemeClr val="tx2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551837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641349" y="6193062"/>
            <a:ext cx="3246439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December 2, 2019</a:t>
            </a: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528065" y="4578638"/>
            <a:ext cx="2737277" cy="1714500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Approaches</a:t>
            </a: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F29ED551-3D17-438B-BDDC-5C92D36D28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4" r="25777" b="-3"/>
          <a:stretch/>
        </p:blipFill>
        <p:spPr>
          <a:xfrm>
            <a:off x="528065" y="370320"/>
            <a:ext cx="2737278" cy="4051011"/>
          </a:xfrm>
          <a:prstGeom prst="rect">
            <a:avLst/>
          </a:prstGeom>
        </p:spPr>
      </p:pic>
      <p:pic>
        <p:nvPicPr>
          <p:cNvPr id="9" name="Picture 8" descr="A close up of a street&#10;&#10;Description automatically generated">
            <a:extLst>
              <a:ext uri="{FF2B5EF4-FFF2-40B4-BE49-F238E27FC236}">
                <a16:creationId xmlns:a16="http://schemas.microsoft.com/office/drawing/2014/main" id="{DBBD0CDE-FBD5-4577-9959-AB8A1DCC66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-3"/>
          <a:stretch/>
        </p:blipFill>
        <p:spPr>
          <a:xfrm>
            <a:off x="3479655" y="370320"/>
            <a:ext cx="5136278" cy="405101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479655" y="4578638"/>
            <a:ext cx="5136279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61963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Existing Conditions - Bridge #26</a:t>
            </a:r>
          </a:p>
          <a:p>
            <a:pPr marL="1698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5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building, river&#10;&#10;Description automatically generated">
            <a:extLst>
              <a:ext uri="{FF2B5EF4-FFF2-40B4-BE49-F238E27FC236}">
                <a16:creationId xmlns:a16="http://schemas.microsoft.com/office/drawing/2014/main" id="{9D031F30-2622-4ED5-8415-D778A7993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69944" y="5600701"/>
            <a:ext cx="9213944" cy="1257300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</a:t>
            </a:r>
          </a:p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Jewell Brook Looking Upstream</a:t>
            </a:r>
          </a:p>
        </p:txBody>
      </p:sp>
    </p:spTree>
    <p:extLst>
      <p:ext uri="{BB962C8B-B14F-4D97-AF65-F5344CB8AC3E}">
        <p14:creationId xmlns:p14="http://schemas.microsoft.com/office/powerpoint/2010/main" val="331734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ain crossing a bridge over a river&#10;&#10;Description automatically generated">
            <a:extLst>
              <a:ext uri="{FF2B5EF4-FFF2-40B4-BE49-F238E27FC236}">
                <a16:creationId xmlns:a16="http://schemas.microsoft.com/office/drawing/2014/main" id="{54B33037-F47F-4892-BBFD-A97A7C649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1165" y="5769207"/>
            <a:ext cx="9215166" cy="1088793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#26</a:t>
            </a:r>
          </a:p>
        </p:txBody>
      </p:sp>
    </p:spTree>
    <p:extLst>
      <p:ext uri="{BB962C8B-B14F-4D97-AF65-F5344CB8AC3E}">
        <p14:creationId xmlns:p14="http://schemas.microsoft.com/office/powerpoint/2010/main" val="37026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1165" y="5769207"/>
            <a:ext cx="9215166" cy="1088793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#26</a:t>
            </a:r>
          </a:p>
        </p:txBody>
      </p:sp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15D1427-832E-4DB0-B4C6-1160CFBAC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53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1165" y="5769207"/>
            <a:ext cx="9215166" cy="1088793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#26</a:t>
            </a:r>
          </a:p>
        </p:txBody>
      </p:sp>
      <p:pic>
        <p:nvPicPr>
          <p:cNvPr id="3" name="Picture 2" descr="A picture containing outdoor, ground, building, tree&#10;&#10;Description automatically generated">
            <a:extLst>
              <a:ext uri="{FF2B5EF4-FFF2-40B4-BE49-F238E27FC236}">
                <a16:creationId xmlns:a16="http://schemas.microsoft.com/office/drawing/2014/main" id="{E8BF8F89-70F4-4818-B0F1-BE500F31F0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8300"/>
            <a:ext cx="8128000" cy="54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71165" y="5769207"/>
            <a:ext cx="9215166" cy="1088793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- Bridge #26</a:t>
            </a:r>
          </a:p>
        </p:txBody>
      </p:sp>
      <p:pic>
        <p:nvPicPr>
          <p:cNvPr id="4" name="Picture 3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5CADB98-8746-4B97-BE3E-B34E66935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53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5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Proposed Project - Bridge #26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732023" y="963877"/>
            <a:ext cx="5170802" cy="4930246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Bridge Deck and Superstructure Replacement with Traffic Maintained on one lane in each direction</a:t>
            </a:r>
          </a:p>
          <a:p>
            <a:pPr marL="631825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TH-1 (Main St.) Bridge Typical Section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12’ Travel Lanes/10’ Shoulders/5’-0” Sidewalk/Combination Concrete/Steel Tubing Guardrails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03225" lvl="1" indent="0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31825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31825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31825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TH-1 (Main St.) Proposed Typical Section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72F4FC-C713-4ADC-9E04-F610D7C7B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1352"/>
            <a:ext cx="9144000" cy="5035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4A48E-1E56-4896-8A11-C0358EEA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035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101B4C-1418-468C-B264-B757CDCD62EE}"/>
              </a:ext>
            </a:extLst>
          </p:cNvPr>
          <p:cNvSpPr/>
          <p:nvPr/>
        </p:nvSpPr>
        <p:spPr>
          <a:xfrm>
            <a:off x="1764792" y="2420035"/>
            <a:ext cx="5779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6’6”        10’              12’               12’          10’          6’6”</a:t>
            </a:r>
          </a:p>
        </p:txBody>
      </p:sp>
    </p:spTree>
    <p:extLst>
      <p:ext uri="{BB962C8B-B14F-4D97-AF65-F5344CB8AC3E}">
        <p14:creationId xmlns:p14="http://schemas.microsoft.com/office/powerpoint/2010/main" val="3640521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Existing Layout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BD575B-FA4B-46AA-A09C-DCBBC7AF7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03" y="2385867"/>
            <a:ext cx="3181794" cy="2086266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0BEA9B4-0027-4ED8-AF75-775994A268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999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Proposed Roadway Profile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0DA5CB-FAE1-4DED-9233-0BE507522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5425"/>
            <a:ext cx="9144000" cy="36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4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Introductions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Content Placeholder 4"/>
          <p:cNvSpPr>
            <a:spLocks noGrp="1"/>
          </p:cNvSpPr>
          <p:nvPr>
            <p:ph idx="4294967295"/>
          </p:nvPr>
        </p:nvSpPr>
        <p:spPr>
          <a:xfrm>
            <a:off x="3732023" y="963877"/>
            <a:ext cx="4783327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JB McCarthy, P.E.</a:t>
            </a: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VTrans Design Project Manager</a:t>
            </a: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Gary Sweeny, P.E.</a:t>
            </a: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1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VTrans Design Engineer</a:t>
            </a: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98462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1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3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Construction Phase 1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2A1A024-1244-4CC9-A135-755F648432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526"/>
            <a:ext cx="9144000" cy="586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70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91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Construction Phase 2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3C02710-7100-45DE-B8DE-053B93AFB9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454"/>
            <a:ext cx="9144000" cy="59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38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404261"/>
            <a:ext cx="3552825" cy="1444696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endParaRPr lang="en-US" sz="1800" dirty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pPr marL="346472" indent="0">
              <a:buNone/>
            </a:pPr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1394994-DEE7-43DE-AD99-B2D0E90A3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44600"/>
            <a:ext cx="8763000" cy="51943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76AD-9FE7-4941-A2E1-2175CE8291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Proposed Maintenance of Traffic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EC923-DEE1-45F4-B776-C57A62DADD9D}"/>
              </a:ext>
            </a:extLst>
          </p:cNvPr>
          <p:cNvSpPr txBox="1"/>
          <p:nvPr/>
        </p:nvSpPr>
        <p:spPr>
          <a:xfrm>
            <a:off x="3289300" y="4902200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2639388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444500"/>
            <a:ext cx="3552825" cy="908050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346472" indent="0">
              <a:buNone/>
            </a:pPr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76AD-9FE7-4941-A2E1-2175CE8291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Proposed Maintenance of Traffic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828FE-B5BE-41FE-8696-95A11715E301}"/>
              </a:ext>
            </a:extLst>
          </p:cNvPr>
          <p:cNvSpPr txBox="1"/>
          <p:nvPr/>
        </p:nvSpPr>
        <p:spPr>
          <a:xfrm>
            <a:off x="4191000" y="4953000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1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ADCA1E-148F-4941-9001-90B4DFD06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9144000" cy="550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4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252411"/>
            <a:ext cx="3552825" cy="121077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346472" indent="0">
              <a:buNone/>
            </a:pPr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76AD-9FE7-4941-A2E1-2175CE8291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Proposed Maintenance of Traffic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0F6C3A-052F-4085-A2CC-733F08D69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9144000" cy="5034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31668-320E-487C-B32E-73142FCD77E1}"/>
              </a:ext>
            </a:extLst>
          </p:cNvPr>
          <p:cNvSpPr txBox="1"/>
          <p:nvPr/>
        </p:nvSpPr>
        <p:spPr>
          <a:xfrm>
            <a:off x="4127500" y="5003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4292632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361397"/>
            <a:ext cx="3552825" cy="121077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346472" indent="0">
              <a:buNone/>
            </a:pPr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76AD-9FE7-4941-A2E1-2175CE8291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Proposed Maintenance of Traffic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65E9A2A-B6C0-4A35-89E1-D0286EAB3A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549"/>
            <a:ext cx="9144000" cy="5034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4A57C-253B-4E8D-93F1-7972160FA135}"/>
              </a:ext>
            </a:extLst>
          </p:cNvPr>
          <p:cNvSpPr txBox="1"/>
          <p:nvPr/>
        </p:nvSpPr>
        <p:spPr>
          <a:xfrm>
            <a:off x="3552825" y="5435599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Condition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AECBE-9E82-45DB-A54F-6E121C203C8C}"/>
              </a:ext>
            </a:extLst>
          </p:cNvPr>
          <p:cNvSpPr txBox="1"/>
          <p:nvPr/>
        </p:nvSpPr>
        <p:spPr>
          <a:xfrm>
            <a:off x="1776412" y="2840076"/>
            <a:ext cx="577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6’6”        10’              12’               12’          10’          6’6”</a:t>
            </a:r>
          </a:p>
        </p:txBody>
      </p:sp>
    </p:spTree>
    <p:extLst>
      <p:ext uri="{BB962C8B-B14F-4D97-AF65-F5344CB8AC3E}">
        <p14:creationId xmlns:p14="http://schemas.microsoft.com/office/powerpoint/2010/main" val="2540138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963877"/>
            <a:ext cx="2474594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Project Summary</a:t>
            </a:r>
          </a:p>
        </p:txBody>
      </p:sp>
      <p:cxnSp>
        <p:nvCxnSpPr>
          <p:cNvPr id="23" name="Straight Connector 1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740" y="963877"/>
            <a:ext cx="4983465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r>
              <a:rPr lang="en-US" sz="2100" dirty="0"/>
              <a:t>Bridge Deck and Superstructure Replacement</a:t>
            </a:r>
          </a:p>
          <a:p>
            <a:pPr lvl="0">
              <a:defRPr/>
            </a:pPr>
            <a:r>
              <a:rPr lang="en-US" sz="2100" dirty="0"/>
              <a:t>Traffic Maintained on one lane in each direction.</a:t>
            </a:r>
          </a:p>
          <a:p>
            <a:pPr lvl="0">
              <a:defRPr/>
            </a:pPr>
            <a:r>
              <a:rPr lang="en-US" sz="2100" dirty="0"/>
              <a:t>Town share to be 5%</a:t>
            </a:r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TH-1 (Main St.)</a:t>
            </a:r>
          </a:p>
          <a:p>
            <a:pPr lvl="1"/>
            <a:r>
              <a:rPr lang="en-US" sz="2100" dirty="0"/>
              <a:t>12’ Travel Lanes/10’ Shoulders/5’-6” Sidewalk/Concrete Barrier with Steel Tubing Guardrail</a:t>
            </a:r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08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-1" y="0"/>
            <a:ext cx="9153331" cy="1143000"/>
          </a:xfrm>
        </p:spPr>
        <p:txBody>
          <a:bodyPr/>
          <a:lstStyle/>
          <a:p>
            <a:r>
              <a:rPr lang="en-US"/>
              <a:t>Preliminary Project Schedule</a:t>
            </a:r>
            <a:endParaRPr lang="en-US" dirty="0"/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24000"/>
            <a:ext cx="8783638" cy="4264025"/>
          </a:xfrm>
        </p:spPr>
        <p:txBody>
          <a:bodyPr/>
          <a:lstStyle/>
          <a:p>
            <a:pPr>
              <a:spcBef>
                <a:spcPts val="2400"/>
              </a:spcBef>
              <a:spcAft>
                <a:spcPts val="3600"/>
              </a:spcAft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Target Construction Schedule (2022):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May 1		Work Begins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June 1		Temporary Traffic Pattern in place Phase 1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August 1	Phase 1 Complete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August 1	Temporary Traffic Pattern in place Phase 2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October 1	Normal Traffic Pattern Resumes</a:t>
            </a:r>
          </a:p>
          <a:p>
            <a:pPr lvl="1">
              <a:lnSpc>
                <a:spcPts val="12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November 1	Project Complete</a:t>
            </a:r>
          </a:p>
          <a:p>
            <a:pPr lvl="1">
              <a:spcBef>
                <a:spcPts val="2400"/>
              </a:spcBef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593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-1" y="0"/>
            <a:ext cx="9153331" cy="1143000"/>
          </a:xfrm>
        </p:spPr>
        <p:txBody>
          <a:bodyPr/>
          <a:lstStyle/>
          <a:p>
            <a:r>
              <a:rPr lang="en-US" dirty="0"/>
              <a:t>Preliminary Project Budget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1524001"/>
            <a:ext cx="9144000" cy="53340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Conceptual Level Budget Estimate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ts val="2000"/>
              </a:lnSpc>
              <a:spcBef>
                <a:spcPts val="2400"/>
              </a:spcBef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Cost:			$1,615,000</a:t>
            </a:r>
          </a:p>
          <a:p>
            <a:pPr marL="631825" lvl="1" indent="0">
              <a:lnSpc>
                <a:spcPts val="0"/>
              </a:lnSpc>
              <a:spcBef>
                <a:spcPts val="2400"/>
              </a:spcBef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(including Contingencies and</a:t>
            </a:r>
          </a:p>
          <a:p>
            <a:pPr marL="631825" lvl="1" indent="0">
              <a:lnSpc>
                <a:spcPts val="0"/>
              </a:lnSpc>
              <a:spcBef>
                <a:spcPts val="2400"/>
              </a:spcBef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Construction Engineering)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24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Engineering Costs:	$210,000</a:t>
            </a:r>
          </a:p>
          <a:p>
            <a:pPr lvl="1">
              <a:spcBef>
                <a:spcPts val="2400"/>
              </a:spcBef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Right of Way:				$25,000</a:t>
            </a:r>
            <a:endParaRPr lang="en-US" sz="2200" u="sng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2400"/>
              </a:spcBef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Conceptual Project Cost Estimate:	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$1,850,000</a:t>
            </a:r>
          </a:p>
          <a:p>
            <a:pPr lvl="1">
              <a:spcBef>
                <a:spcPts val="2400"/>
              </a:spcBef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Town Share 5% - Approximately 	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$92,500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 dirty="0">
                <a:solidFill>
                  <a:schemeClr val="accent1"/>
                </a:solidFill>
              </a:rPr>
              <a:t>Town Considerations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u="sng" dirty="0"/>
              <a:t>Confirm Scope of Project</a:t>
            </a:r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Replacement deck and superstructures one half at a time while maintaining two lanes of traffic.</a:t>
            </a:r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3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135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accent1"/>
                </a:solidFill>
              </a:rPr>
              <a:t>Purpose of Meeting</a:t>
            </a: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100"/>
              <a:t>Provide an understanding of our approach to the project</a:t>
            </a:r>
          </a:p>
          <a:p>
            <a:pPr marL="398462" indent="0">
              <a:lnSpc>
                <a:spcPct val="90000"/>
              </a:lnSpc>
              <a:buNone/>
            </a:pPr>
            <a:endParaRPr lang="en-US" altLang="en-US" sz="2100"/>
          </a:p>
          <a:p>
            <a:pPr>
              <a:lnSpc>
                <a:spcPct val="90000"/>
              </a:lnSpc>
            </a:pPr>
            <a:r>
              <a:rPr lang="en-US" altLang="en-US" sz="2100"/>
              <a:t>Provide an overview of existing conditions</a:t>
            </a:r>
          </a:p>
          <a:p>
            <a:pPr marL="398462" indent="0">
              <a:lnSpc>
                <a:spcPct val="90000"/>
              </a:lnSpc>
              <a:buNone/>
            </a:pPr>
            <a:endParaRPr lang="en-US" altLang="en-US" sz="2100"/>
          </a:p>
          <a:p>
            <a:pPr>
              <a:lnSpc>
                <a:spcPct val="90000"/>
              </a:lnSpc>
            </a:pPr>
            <a:r>
              <a:rPr lang="en-US" altLang="en-US" sz="2100"/>
              <a:t>Discuss the proposed project and traffic control</a:t>
            </a:r>
          </a:p>
          <a:p>
            <a:pPr marL="398462" indent="0">
              <a:lnSpc>
                <a:spcPct val="90000"/>
              </a:lnSpc>
              <a:buNone/>
            </a:pPr>
            <a:endParaRPr lang="en-US" altLang="en-US" sz="2100"/>
          </a:p>
          <a:p>
            <a:pPr>
              <a:lnSpc>
                <a:spcPct val="90000"/>
              </a:lnSpc>
            </a:pPr>
            <a:r>
              <a:rPr lang="en-US" altLang="en-US" sz="2100"/>
              <a:t>Provide an opportunity to offer input on the project.</a:t>
            </a:r>
          </a:p>
          <a:p>
            <a:pPr marL="398462" indent="0">
              <a:lnSpc>
                <a:spcPct val="90000"/>
              </a:lnSpc>
              <a:buNone/>
            </a:pPr>
            <a:endParaRPr lang="en-US" altLang="en-US" sz="2100"/>
          </a:p>
          <a:p>
            <a:pPr>
              <a:lnSpc>
                <a:spcPct val="90000"/>
              </a:lnSpc>
            </a:pPr>
            <a:r>
              <a:rPr lang="en-US" altLang="en-US" sz="2100"/>
              <a:t>Provide an opportunity to ask questions and voice concerns</a:t>
            </a:r>
          </a:p>
        </p:txBody>
      </p:sp>
    </p:spTree>
    <p:extLst>
      <p:ext uri="{BB962C8B-B14F-4D97-AF65-F5344CB8AC3E}">
        <p14:creationId xmlns:p14="http://schemas.microsoft.com/office/powerpoint/2010/main" val="1009500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 dirty="0">
                <a:solidFill>
                  <a:schemeClr val="accent1"/>
                </a:solidFill>
              </a:rPr>
              <a:t>Town Considerations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How will truck traffic on VT 100 be handled?  How is it handled now?</a:t>
            </a:r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4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DBF286B-C5A6-498F-BA46-47C069AF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Movements – Northbound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3C79F14-2AF7-427F-AD60-5923BD85B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947"/>
            <a:ext cx="9144000" cy="51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44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DBF286B-C5A6-498F-BA46-47C069AF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Movements - Northbound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3C9BB-C1C7-4333-AC0F-61597FEBA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236"/>
            <a:ext cx="9144000" cy="55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7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DBF286B-C5A6-498F-BA46-47C069AF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Movements - Southbound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18B6553-0A6C-4BB4-8B45-BAF5A26B8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140"/>
            <a:ext cx="9144000" cy="55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71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DBF286B-C5A6-498F-BA46-47C069AF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Movements - Southbound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AC5A2E9-69CF-45C3-AC74-F502E71AB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88"/>
            <a:ext cx="9144000" cy="557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8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 dirty="0">
                <a:solidFill>
                  <a:schemeClr val="accent1"/>
                </a:solidFill>
              </a:rPr>
              <a:t>Town Considerations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2100" dirty="0"/>
          </a:p>
          <a:p>
            <a:pPr marL="398462" lvl="0" indent="0">
              <a:buNone/>
              <a:defRPr/>
            </a:pPr>
            <a:endParaRPr lang="en-US" sz="2100" dirty="0"/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Describe floods experienced at the site.</a:t>
            </a:r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49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1900" dirty="0"/>
              <a:t>Town Considerations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942679B-9DC6-4080-B670-44F29ECD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7" b="13610"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1600" dirty="0"/>
          </a:p>
          <a:p>
            <a:pPr lvl="0">
              <a:defRPr/>
            </a:pPr>
            <a:r>
              <a:rPr lang="en-US" sz="1600" dirty="0"/>
              <a:t>Does the ROW look correct?</a:t>
            </a:r>
          </a:p>
          <a:p>
            <a:pPr lvl="0">
              <a:defRPr/>
            </a:pPr>
            <a:endParaRPr lang="en-US" sz="1600" dirty="0"/>
          </a:p>
          <a:p>
            <a:pPr marL="631825" lvl="1" indent="0">
              <a:buNone/>
            </a:pP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0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>
                <a:solidFill>
                  <a:schemeClr val="accent1"/>
                </a:solidFill>
              </a:rPr>
              <a:t>Town Considerations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Confirm bicycles to transit work zone in travel lanes.</a:t>
            </a:r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9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 dirty="0">
                <a:solidFill>
                  <a:schemeClr val="accent1"/>
                </a:solidFill>
              </a:rPr>
              <a:t>Town Considerations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lvl="0"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lvl="0">
              <a:defRPr/>
            </a:pPr>
            <a:r>
              <a:rPr lang="en-US" sz="2100" dirty="0"/>
              <a:t>Pedestrian passage during construction</a:t>
            </a:r>
          </a:p>
          <a:p>
            <a:pPr marL="398462" lvl="0" indent="0">
              <a:buNone/>
              <a:defRPr/>
            </a:pPr>
            <a:endParaRPr lang="en-US" sz="2100" dirty="0"/>
          </a:p>
          <a:p>
            <a:pPr lvl="0">
              <a:defRPr/>
            </a:pPr>
            <a:endParaRPr lang="en-US" sz="2100" dirty="0"/>
          </a:p>
          <a:p>
            <a:pPr marL="631825" lvl="1" indent="0">
              <a:buNone/>
            </a:pPr>
            <a:endParaRPr lang="en-US" sz="2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4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35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Town Considerations (contin)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9DEBD-DF90-424A-8530-6D0878F7E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" r="15362" b="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marL="398462" lvl="0" indent="0">
              <a:buNone/>
              <a:defRPr/>
            </a:pPr>
            <a:endParaRPr lang="en-US" sz="1700">
              <a:solidFill>
                <a:srgbClr val="FFFFFF"/>
              </a:solidFill>
            </a:endParaRPr>
          </a:p>
          <a:p>
            <a:pPr lvl="0">
              <a:defRPr/>
            </a:pPr>
            <a:r>
              <a:rPr lang="en-US" sz="1700">
                <a:solidFill>
                  <a:srgbClr val="FFFFFF"/>
                </a:solidFill>
              </a:rPr>
              <a:t>Confirm proposed Bridge Rail.</a:t>
            </a:r>
          </a:p>
          <a:p>
            <a:pPr lvl="0">
              <a:defRPr/>
            </a:pPr>
            <a:endParaRPr lang="en-US" sz="1700">
              <a:solidFill>
                <a:srgbClr val="FFFFFF"/>
              </a:solidFill>
            </a:endParaRPr>
          </a:p>
          <a:p>
            <a:pPr marL="631825" lvl="1" indent="0">
              <a:buNone/>
            </a:pPr>
            <a:endParaRPr lang="en-US" sz="1700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553563" y="1601307"/>
            <a:ext cx="2036873" cy="17733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cxnSpLocks/>
            <a:endCxn id="6" idx="4"/>
          </p:cNvCxnSpPr>
          <p:nvPr/>
        </p:nvCxnSpPr>
        <p:spPr>
          <a:xfrm flipV="1">
            <a:off x="4571999" y="3374682"/>
            <a:ext cx="1" cy="9966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41550" y="4425696"/>
            <a:ext cx="2607124" cy="830997"/>
          </a:xfrm>
          <a:prstGeom prst="rect">
            <a:avLst/>
          </a:prstGeom>
          <a:solidFill>
            <a:schemeClr val="tx1">
              <a:tint val="66000"/>
              <a:satMod val="160000"/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Bridge 26</a:t>
            </a:r>
          </a:p>
          <a:p>
            <a:r>
              <a:rPr lang="en-US" sz="2400" dirty="0"/>
              <a:t>Project Location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93A9D4-A766-4C7F-A50F-6BF33979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2" y="0"/>
            <a:ext cx="915670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3A365B5-BC73-4CDB-8781-BFDC77B1A6FB}"/>
              </a:ext>
            </a:extLst>
          </p:cNvPr>
          <p:cNvSpPr/>
          <p:nvPr/>
        </p:nvSpPr>
        <p:spPr>
          <a:xfrm>
            <a:off x="4162434" y="3233950"/>
            <a:ext cx="866756" cy="83099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AD9E9-454E-4249-97AD-1BD18AEFBD1F}"/>
              </a:ext>
            </a:extLst>
          </p:cNvPr>
          <p:cNvSpPr txBox="1"/>
          <p:nvPr/>
        </p:nvSpPr>
        <p:spPr>
          <a:xfrm>
            <a:off x="3313959" y="3894998"/>
            <a:ext cx="125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Location</a:t>
            </a:r>
          </a:p>
        </p:txBody>
      </p:sp>
    </p:spTree>
    <p:extLst>
      <p:ext uri="{BB962C8B-B14F-4D97-AF65-F5344CB8AC3E}">
        <p14:creationId xmlns:p14="http://schemas.microsoft.com/office/powerpoint/2010/main" val="2715314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2100">
                <a:solidFill>
                  <a:schemeClr val="accent1"/>
                </a:solidFill>
              </a:rPr>
              <a:t>Town Considerations (contin)</a:t>
            </a:r>
          </a:p>
        </p:txBody>
      </p: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marL="398462" lvl="0" indent="0">
              <a:buNone/>
              <a:defRPr/>
            </a:pPr>
            <a:endParaRPr lang="en-US" sz="2100"/>
          </a:p>
          <a:p>
            <a:pPr lvl="0">
              <a:defRPr/>
            </a:pPr>
            <a:r>
              <a:rPr lang="en-US" sz="2100"/>
              <a:t>Confirm general project schedule – May through October.</a:t>
            </a:r>
          </a:p>
          <a:p>
            <a:pPr lvl="0">
              <a:defRPr/>
            </a:pPr>
            <a:endParaRPr lang="en-US" sz="2100"/>
          </a:p>
          <a:p>
            <a:pPr marL="631825" lvl="1" indent="0">
              <a:buNone/>
            </a:pPr>
            <a:endParaRPr lang="en-US" sz="21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3045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33FBC61-CD0D-41CE-9A83-506ECD93F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FB9AE4-261F-422F-A069-0831DAA87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23DF226-1AD6-4EE4-8FBE-5C8462F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3E38D428-5C6E-4298-BB30-0EA973844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1387F8C5-4E1C-47CB-8AB8-5DC61420D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810246E6-E725-4C39-BA95-8FDFD80A1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E03137BC-2FE6-45B9-8856-F39E03A0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F3101FE1-C08E-4484-ADE5-DB17BBDD1E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2090CA8-01B0-40C2-BD86-E30BB5355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917D8BBB-8FF4-411B-9EA4-C1B932ABB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943A388-6FD1-4827-8AEF-8606C5064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CB441A35-663D-43D6-9B6A-115A710A0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1AA24FE7-1875-4C6D-A5D1-323A449B7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D02E0254-D452-4E8C-9389-B408DA94B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FACF300-139F-4F70-A1C9-7609AED8D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13078353-E6C1-4681-864D-E5B7C7171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BF69A10-A03B-408C-9169-7507A1CC2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BD69CA3-ECB7-40EB-B653-0D901569F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E58FF44-F5D4-4147-A274-5811A3150B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180F6156-4C1F-47DD-8EAA-B61524DAD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5AFA346A-0F7B-4475-942A-5CE262754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CC96A441-C33C-48EA-8B4F-B3FC170B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01939171-05AE-4968-8FAC-6134F5FF09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64548A-3C6C-4158-99C7-4E9B91058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6759045-E4AE-462A-BE52-785FA5066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22">
              <a:extLst>
                <a:ext uri="{FF2B5EF4-FFF2-40B4-BE49-F238E27FC236}">
                  <a16:creationId xmlns:a16="http://schemas.microsoft.com/office/drawing/2014/main" id="{84366824-8641-4381-9CFE-9BA1E91F86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21EE1D2-43E6-465B-8623-4E7B4FBCC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pPr algn="ctr"/>
            <a:r>
              <a:rPr lang="en-US" sz="2100" dirty="0">
                <a:solidFill>
                  <a:srgbClr val="FFFFFF"/>
                </a:solidFill>
              </a:rPr>
              <a:t>Town Considerations (</a:t>
            </a:r>
            <a:r>
              <a:rPr lang="en-US" sz="2100" dirty="0" err="1">
                <a:solidFill>
                  <a:srgbClr val="FFFFFF"/>
                </a:solidFill>
              </a:rPr>
              <a:t>contin</a:t>
            </a:r>
            <a:r>
              <a:rPr lang="en-US" sz="21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5" y="4267830"/>
            <a:ext cx="4711405" cy="1783977"/>
          </a:xfrm>
        </p:spPr>
        <p:txBody>
          <a:bodyPr anchor="ctr">
            <a:normAutofit/>
          </a:bodyPr>
          <a:lstStyle/>
          <a:p>
            <a:pPr marL="398462" lvl="0" indent="0">
              <a:buNone/>
              <a:defRPr/>
            </a:pPr>
            <a:endParaRPr lang="en-US" sz="1400" dirty="0"/>
          </a:p>
          <a:p>
            <a:pPr lvl="0">
              <a:defRPr/>
            </a:pPr>
            <a:r>
              <a:rPr lang="en-US" sz="1800" dirty="0"/>
              <a:t>Confirm treatment of original rail pieces and light poles (</a:t>
            </a:r>
            <a:r>
              <a:rPr lang="en-US" sz="1800" dirty="0" err="1"/>
              <a:t>ie</a:t>
            </a:r>
            <a:r>
              <a:rPr lang="en-US" sz="1800" dirty="0"/>
              <a:t> remove, preserve, and re-install).</a:t>
            </a:r>
          </a:p>
          <a:p>
            <a:pPr lvl="0">
              <a:defRPr/>
            </a:pPr>
            <a:endParaRPr lang="en-US" sz="1400" dirty="0"/>
          </a:p>
          <a:p>
            <a:pPr marL="631825" lvl="1" indent="0">
              <a:buNone/>
            </a:pP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B7CAD9-A4BC-41CC-B096-9EE4BDFB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442" y="859534"/>
            <a:ext cx="45720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0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086"/>
            <a:ext cx="7780712" cy="1143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93" y="942975"/>
            <a:ext cx="8802210" cy="5556299"/>
          </a:xfrm>
        </p:spPr>
        <p:txBody>
          <a:bodyPr/>
          <a:lstStyle/>
          <a:p>
            <a:pPr marL="398462" lvl="0" indent="0">
              <a:buNone/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Town confirms Items of Discussion at this meeting</a:t>
            </a:r>
          </a:p>
          <a:p>
            <a:pPr lvl="0"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Town signs Finance and Maintenance Agreement</a:t>
            </a:r>
          </a:p>
          <a:p>
            <a:pPr lvl="0">
              <a:defRPr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Vtrans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moves into Conceptual Design Phase</a:t>
            </a:r>
          </a:p>
          <a:p>
            <a:pPr lvl="0">
              <a:defRPr/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631825" lvl="1" indent="0">
              <a:buNone/>
            </a:pPr>
            <a:endParaRPr lang="en-US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E129C6-9C5B-4B03-8856-877C18B4C3BB}"/>
              </a:ext>
            </a:extLst>
          </p:cNvPr>
          <p:cNvSpPr/>
          <p:nvPr/>
        </p:nvSpPr>
        <p:spPr>
          <a:xfrm>
            <a:off x="884904" y="58787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05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scene with focus on the side of a road&#10;&#10;Description automatically generated">
            <a:extLst>
              <a:ext uri="{FF2B5EF4-FFF2-40B4-BE49-F238E27FC236}">
                <a16:creationId xmlns:a16="http://schemas.microsoft.com/office/drawing/2014/main" id="{A55B98D2-A4A4-43D9-8880-21726CDBB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9144000" cy="6887027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0" y="4804228"/>
            <a:ext cx="9144000" cy="2082799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4"/>
          <p:cNvSpPr>
            <a:spLocks noGrp="1"/>
          </p:cNvSpPr>
          <p:nvPr>
            <p:ph type="ctrTitle" idx="4294967295"/>
          </p:nvPr>
        </p:nvSpPr>
        <p:spPr>
          <a:xfrm>
            <a:off x="0" y="4646614"/>
            <a:ext cx="8083550" cy="1584546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Ludlow Village: NH Deck (49)</a:t>
            </a:r>
            <a:b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Questions and Comments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TH-1 (Main St.) – Bridge #26 over Jewell Brook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230813" y="6551837"/>
            <a:ext cx="3211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spcBef>
                <a:spcPct val="2000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900" dirty="0">
              <a:latin typeface="+mn-lt"/>
              <a:cs typeface="+mn-cs"/>
            </a:endParaRPr>
          </a:p>
        </p:txBody>
      </p:sp>
      <p:sp>
        <p:nvSpPr>
          <p:cNvPr id="15" name="Subtitle 5"/>
          <p:cNvSpPr txBox="1">
            <a:spLocks/>
          </p:cNvSpPr>
          <p:nvPr/>
        </p:nvSpPr>
        <p:spPr bwMode="auto">
          <a:xfrm>
            <a:off x="648335" y="6326452"/>
            <a:ext cx="30019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September 2019</a:t>
            </a:r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spcBef>
                <a:spcPct val="20000"/>
              </a:spcBef>
              <a:buClr>
                <a:srgbClr val="595959"/>
              </a:buClr>
              <a:buFont typeface="Wingdings" pitchFamily="2" charset="2"/>
              <a:buNone/>
              <a:defRPr/>
            </a:pPr>
            <a:endParaRPr lang="en-US" sz="1200" b="1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1B19B9A-662C-48EA-AAB7-7C191FD9FCBB}"/>
              </a:ext>
            </a:extLst>
          </p:cNvPr>
          <p:cNvSpPr txBox="1">
            <a:spLocks/>
          </p:cNvSpPr>
          <p:nvPr/>
        </p:nvSpPr>
        <p:spPr bwMode="auto">
          <a:xfrm>
            <a:off x="0" y="-14514"/>
            <a:ext cx="9144000" cy="844938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1963" lvl="0" eaLnBrk="0" hangingPunct="0">
              <a:spcBef>
                <a:spcPct val="20000"/>
              </a:spcBef>
              <a:buClr>
                <a:srgbClr val="92D050"/>
              </a:buClr>
            </a:pPr>
            <a:r>
              <a:rPr lang="en-US" sz="2400" dirty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 more information:</a:t>
            </a:r>
            <a:endParaRPr lang="en-US" sz="1200" dirty="0"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lvl="0" indent="-287338" eaLnBrk="0" hangingPunct="0">
              <a:spcBef>
                <a:spcPct val="20000"/>
              </a:spcBef>
              <a:buClr>
                <a:srgbClr val="92D050"/>
              </a:buClr>
              <a:buFont typeface="Wingdings" pitchFamily="2" charset="2"/>
              <a:buChar char="§"/>
            </a:pP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https://outside.vermont.gov/agency/vtrans/external/Projects/Structures/18j009</a:t>
            </a:r>
          </a:p>
        </p:txBody>
      </p:sp>
    </p:spTree>
    <p:extLst>
      <p:ext uri="{BB962C8B-B14F-4D97-AF65-F5344CB8AC3E}">
        <p14:creationId xmlns:p14="http://schemas.microsoft.com/office/powerpoint/2010/main" val="31723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/>
              <a:t>Proposed Project - Bridge #26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962025"/>
            <a:ext cx="8977313" cy="5631280"/>
          </a:xfrm>
        </p:spPr>
        <p:txBody>
          <a:bodyPr/>
          <a:lstStyle/>
          <a:p>
            <a:pPr lvl="0">
              <a:defRPr/>
            </a:pPr>
            <a:r>
              <a:rPr lang="en-US" sz="2400" dirty="0">
                <a:solidFill>
                  <a:schemeClr val="tx1"/>
                </a:solidFill>
              </a:rPr>
              <a:t>Bridge Deck and Superstructure Replacement with Traffic Maintained on two lanes in each direction</a:t>
            </a:r>
          </a:p>
          <a:p>
            <a:pPr lvl="0"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400" dirty="0">
                <a:solidFill>
                  <a:srgbClr val="FF0000"/>
                </a:solidFill>
              </a:rPr>
              <a:t>VT100 Typical </a:t>
            </a:r>
          </a:p>
          <a:p>
            <a:pPr lvl="1">
              <a:defRPr/>
            </a:pPr>
            <a:r>
              <a:rPr lang="en-US" sz="2200" dirty="0">
                <a:solidFill>
                  <a:srgbClr val="FF0000"/>
                </a:solidFill>
              </a:rPr>
              <a:t>11’ Southbound Lane/1’ Shoulder</a:t>
            </a:r>
          </a:p>
          <a:p>
            <a:pPr lvl="1">
              <a:defRPr/>
            </a:pPr>
            <a:r>
              <a:rPr lang="en-US" sz="2200" dirty="0">
                <a:solidFill>
                  <a:srgbClr val="FF0000"/>
                </a:solidFill>
              </a:rPr>
              <a:t>10’Northbound Lane/2’ Shoulder</a:t>
            </a:r>
          </a:p>
          <a:p>
            <a:pPr marL="631825" lvl="1" indent="0">
              <a:buNone/>
              <a:defRPr/>
            </a:pPr>
            <a:endParaRPr lang="en-US" sz="2200" dirty="0">
              <a:solidFill>
                <a:schemeClr val="tx1"/>
              </a:solidFill>
            </a:endParaRPr>
          </a:p>
          <a:p>
            <a:pPr lvl="0">
              <a:defRPr/>
            </a:pPr>
            <a:r>
              <a:rPr lang="en-US" sz="2400" dirty="0">
                <a:solidFill>
                  <a:schemeClr val="tx1"/>
                </a:solidFill>
              </a:rPr>
              <a:t>TH-1 (Main St.) Bridge Typical</a:t>
            </a:r>
            <a:endParaRPr lang="en-US" sz="2200" dirty="0">
              <a:solidFill>
                <a:schemeClr val="tx1"/>
              </a:solidFill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12’ Travel Lanes/10’ Shoulders/5’-0” Sidewalk/Combination Concrete/Steel Tubing Guardrails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VT 103 Typical</a:t>
            </a:r>
          </a:p>
          <a:p>
            <a:pPr lvl="1"/>
            <a:r>
              <a:rPr lang="en-US" sz="2200" dirty="0">
                <a:solidFill>
                  <a:srgbClr val="FF0000"/>
                </a:solidFill>
              </a:rPr>
              <a:t>12’ Travel Lanes/10’ Shoulders/5’-6” Sidewalks</a:t>
            </a:r>
          </a:p>
          <a:p>
            <a:pPr lvl="1"/>
            <a:endParaRPr lang="en-US" sz="2200" dirty="0">
              <a:solidFill>
                <a:schemeClr val="tx1"/>
              </a:solidFill>
            </a:endParaRP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631825" lvl="1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</a:p>
          <a:p>
            <a:pPr marL="631825" lvl="1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31825" lvl="1" indent="0">
              <a:buNone/>
            </a:pPr>
            <a:endParaRPr lang="en-US" sz="2200" dirty="0">
              <a:solidFill>
                <a:schemeClr val="accent2"/>
              </a:solidFill>
            </a:endParaRPr>
          </a:p>
          <a:p>
            <a:pPr marL="631825" lvl="1" indent="0">
              <a:buNone/>
            </a:pPr>
            <a:endParaRPr lang="en-US" sz="22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389CA-71DD-49EE-8E1F-42C4DAE3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 100 Proposed Typical Section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FEC344B0-4DF2-4DEE-9CBA-55761706D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077087"/>
            <a:ext cx="9048750" cy="57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0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1CA8388-5655-42F1-B21D-F87197C6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6362"/>
            <a:ext cx="2790092" cy="6069988"/>
          </a:xfrm>
        </p:spPr>
        <p:txBody>
          <a:bodyPr/>
          <a:lstStyle/>
          <a:p>
            <a:r>
              <a:rPr lang="en-US" dirty="0"/>
              <a:t>Regional Detour Route on State Owned Roads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26.5 Mile Trip</a:t>
            </a:r>
            <a:endParaRPr lang="en-US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81C4073D-EE7F-4933-A79C-A4AE20E92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72" y="0"/>
            <a:ext cx="6759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8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9050" y="-11111"/>
            <a:ext cx="9163050" cy="1143000"/>
          </a:xfrm>
        </p:spPr>
        <p:txBody>
          <a:bodyPr/>
          <a:lstStyle/>
          <a:p>
            <a:pPr algn="ctr"/>
            <a:r>
              <a:rPr lang="en-US" dirty="0"/>
              <a:t>Design Criteria and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3040" y="1322692"/>
            <a:ext cx="3202616" cy="4625162"/>
          </a:xfrm>
        </p:spPr>
        <p:txBody>
          <a:bodyPr>
            <a:normAutofit fontScale="92500"/>
          </a:bodyPr>
          <a:lstStyle/>
          <a:p>
            <a:pPr marL="39846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Traffic Data for VT 103 and VT 100 as of 2018</a:t>
            </a: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39846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Speed Limit 30 mph</a:t>
            </a: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398462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Source of data:</a:t>
            </a:r>
          </a:p>
          <a:p>
            <a:pPr marL="398462" indent="0">
              <a:buNone/>
            </a:pPr>
            <a:r>
              <a:rPr lang="en-US" sz="2400" dirty="0">
                <a:hlinkClick r:id="rId3"/>
              </a:rPr>
              <a:t>https://vtrans.ms2soft.com/tcds/tsearch.asp?loc=Vtrans&amp;mod=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B91FF0-346D-4535-8CF5-9A25A4C24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7" y="925033"/>
            <a:ext cx="5201376" cy="542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40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12727" cy="1143000"/>
          </a:xfrm>
        </p:spPr>
        <p:txBody>
          <a:bodyPr/>
          <a:lstStyle/>
          <a:p>
            <a:r>
              <a:rPr lang="en-US" dirty="0"/>
              <a:t>Maintenance of Traffic Options Considered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692"/>
            <a:ext cx="8312727" cy="4074329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Offsite Detour</a:t>
            </a: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Temporary Bridge</a:t>
            </a:r>
          </a:p>
          <a:p>
            <a:pPr marL="398462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Phased Construction</a:t>
            </a:r>
          </a:p>
        </p:txBody>
      </p:sp>
    </p:spTree>
    <p:extLst>
      <p:ext uri="{BB962C8B-B14F-4D97-AF65-F5344CB8AC3E}">
        <p14:creationId xmlns:p14="http://schemas.microsoft.com/office/powerpoint/2010/main" val="4190414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2954850-1F7E-4065-9DEA-CC617016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3162300" y="6303146"/>
            <a:ext cx="3390900" cy="5548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</a:bodyPr>
          <a:lstStyle>
            <a:lvl1pPr marL="457200" indent="-287338" algn="ctr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2400" b="0" baseline="0"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–"/>
              <a:defRPr sz="180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Location Map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DDD203F3-4F78-456C-882A-466140E45022}"/>
              </a:ext>
            </a:extLst>
          </p:cNvPr>
          <p:cNvSpPr/>
          <p:nvPr/>
        </p:nvSpPr>
        <p:spPr>
          <a:xfrm>
            <a:off x="3989484" y="2126317"/>
            <a:ext cx="418207" cy="430887"/>
          </a:xfrm>
          <a:prstGeom prst="star5">
            <a:avLst/>
          </a:prstGeom>
          <a:solidFill>
            <a:srgbClr val="09CD0F"/>
          </a:solidFill>
          <a:ln>
            <a:solidFill>
              <a:srgbClr val="07A5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A7882-EA89-4FB0-8703-E9859A9608B1}"/>
              </a:ext>
            </a:extLst>
          </p:cNvPr>
          <p:cNvSpPr txBox="1"/>
          <p:nvPr/>
        </p:nvSpPr>
        <p:spPr>
          <a:xfrm>
            <a:off x="4198587" y="1695430"/>
            <a:ext cx="124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Ludlow Village Bridge 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09686F-812B-4412-A198-D5CDBF59E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2F08A9-42FB-446E-91C4-8ACD568E2F91}"/>
              </a:ext>
            </a:extLst>
          </p:cNvPr>
          <p:cNvSpPr txBox="1"/>
          <p:nvPr/>
        </p:nvSpPr>
        <p:spPr>
          <a:xfrm>
            <a:off x="1295400" y="39624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Project Location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CFA251A-1A05-401B-A33E-9B643CFBD26F}"/>
              </a:ext>
            </a:extLst>
          </p:cNvPr>
          <p:cNvSpPr/>
          <p:nvPr/>
        </p:nvSpPr>
        <p:spPr>
          <a:xfrm>
            <a:off x="3111500" y="2514600"/>
            <a:ext cx="2184400" cy="2044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7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C871BC-24F5-4DC2-A5B5-C948E7FE7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249"/>
            <a:ext cx="9144000" cy="5743852"/>
          </a:xfrm>
          <a:prstGeom prst="rect">
            <a:avLst/>
          </a:prstGeom>
        </p:spPr>
      </p:pic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141772"/>
            <a:ext cx="3552825" cy="1210778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marL="346472" indent="0">
              <a:buNone/>
            </a:pP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Segoe UI Semibold" panose="020B0702040204020203" pitchFamily="34" charset="0"/>
            </a:endParaRPr>
          </a:p>
          <a:p>
            <a:pPr marL="346472" indent="0">
              <a:buNone/>
            </a:pPr>
            <a:r>
              <a:rPr lang="en-US" sz="1800" dirty="0">
                <a:solidFill>
                  <a:schemeClr val="tx1"/>
                </a:solidFill>
                <a:latin typeface="Segoe UI Semibold" panose="020B0702040204020203" pitchFamily="34" charset="0"/>
              </a:rPr>
              <a:t>Phased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476AD-9FE7-4941-A2E1-2175CE8291D5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400" b="1" dirty="0">
                <a:solidFill>
                  <a:schemeClr val="accent1"/>
                </a:solidFill>
              </a:rPr>
              <a:t>Proposed Maintenance of Traffic</a:t>
            </a:r>
          </a:p>
        </p:txBody>
      </p:sp>
    </p:spTree>
    <p:extLst>
      <p:ext uri="{BB962C8B-B14F-4D97-AF65-F5344CB8AC3E}">
        <p14:creationId xmlns:p14="http://schemas.microsoft.com/office/powerpoint/2010/main" val="1678067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9"/>
          <a:stretch/>
        </p:blipFill>
        <p:spPr bwMode="auto">
          <a:xfrm>
            <a:off x="4950" y="943061"/>
            <a:ext cx="9156471" cy="530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altLang="en-US" dirty="0"/>
              <a:t>Description of Terms Used</a:t>
            </a:r>
          </a:p>
        </p:txBody>
      </p:sp>
    </p:spTree>
    <p:extLst>
      <p:ext uri="{BB962C8B-B14F-4D97-AF65-F5344CB8AC3E}">
        <p14:creationId xmlns:p14="http://schemas.microsoft.com/office/powerpoint/2010/main" val="185402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FACEDA86-68CD-43B2-AB5B-83056112C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3999" cy="68579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4685122"/>
            <a:ext cx="9143998" cy="2172878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Existing Conditions – Bridge #26</a:t>
            </a:r>
          </a:p>
          <a:p>
            <a:pPr marL="461963" indent="0">
              <a:buNone/>
            </a:pPr>
            <a:endParaRPr lang="en-US" sz="500" dirty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Roadway Classification – Principal Arterial, National Highway System</a:t>
            </a:r>
          </a:p>
          <a:p>
            <a:r>
              <a:rPr lang="en-US" sz="2000" dirty="0">
                <a:solidFill>
                  <a:schemeClr val="tx1"/>
                </a:solidFill>
              </a:rPr>
              <a:t>Bridge Type – 47’ Single Span, Rolled Beam, with Concrete Deck</a:t>
            </a:r>
          </a:p>
          <a:p>
            <a:r>
              <a:rPr lang="en-US" sz="2000" dirty="0">
                <a:solidFill>
                  <a:schemeClr val="tx1"/>
                </a:solidFill>
              </a:rPr>
              <a:t>Ownership – Township of Ludlow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Constructed in 1931, Rebuilt in 1965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0" y="1"/>
            <a:ext cx="9144000" cy="542925"/>
          </a:xfrm>
          <a:prstGeom prst="rect">
            <a:avLst/>
          </a:prstGeom>
          <a:solidFill>
            <a:schemeClr val="bg1">
              <a:alpha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182880" rIns="91440" bIns="45720" numCol="1" anchor="t" anchorCtr="0" compatLnSpc="1">
            <a:prstTxWarp prst="textNoShape">
              <a:avLst/>
            </a:prstTxWarp>
          </a:bodyPr>
          <a:lstStyle>
            <a:lvl1pPr marL="457200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Wingdings" pitchFamily="2" charset="2"/>
              <a:buChar char="§"/>
              <a:defRPr sz="1600" kern="1200" baseline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Font typeface="Arial" charset="0"/>
              <a:buChar char="–"/>
              <a:defRPr sz="1400" kern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2" indent="0" algn="ctr">
              <a:buNone/>
            </a:pPr>
            <a:r>
              <a:rPr lang="en-US" sz="2000" dirty="0">
                <a:solidFill>
                  <a:schemeClr val="tx1"/>
                </a:solidFill>
              </a:rPr>
              <a:t>Looking West on Main St. over Bridge</a:t>
            </a:r>
          </a:p>
        </p:txBody>
      </p:sp>
    </p:spTree>
    <p:extLst>
      <p:ext uri="{BB962C8B-B14F-4D97-AF65-F5344CB8AC3E}">
        <p14:creationId xmlns:p14="http://schemas.microsoft.com/office/powerpoint/2010/main" val="11998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imal on the side of a road&#10;&#10;Description automatically generated">
            <a:extLst>
              <a:ext uri="{FF2B5EF4-FFF2-40B4-BE49-F238E27FC236}">
                <a16:creationId xmlns:a16="http://schemas.microsoft.com/office/drawing/2014/main" id="{CDF80D80-1CD0-43A9-A8A5-A4C0B444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38985" cy="685423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5017" y="4346917"/>
            <a:ext cx="9138985" cy="2511084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pPr marL="461963" indent="0">
              <a:buNone/>
            </a:pPr>
            <a:r>
              <a:rPr lang="en-US" sz="3000" dirty="0">
                <a:solidFill>
                  <a:schemeClr val="tx1"/>
                </a:solidFill>
                <a:latin typeface="Segoe UI Semibold" panose="020B0702040204020203" pitchFamily="34" charset="0"/>
              </a:rPr>
              <a:t>Bridge #26 - 2019 Rating:</a:t>
            </a:r>
          </a:p>
          <a:p>
            <a:pPr marL="461963" indent="0">
              <a:buNone/>
            </a:pPr>
            <a:endParaRPr lang="en-US" sz="500" dirty="0">
              <a:solidFill>
                <a:schemeClr val="tx1"/>
              </a:solidFill>
              <a:latin typeface="Segoe UI Semibold" panose="020B0702040204020203" pitchFamily="34" charset="0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Deck Rating: 		5 (Fair)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Superstructure Rating: 	7 (Good)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Substructure Rating: 	6 (Satisfactory)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Channel Rating: 		8  (Very Good)</a:t>
            </a:r>
          </a:p>
          <a:p>
            <a:pPr marL="169862" indent="0" algn="just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4FDE21BD-1A49-4652-ACD1-766C11A18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28" y="10075"/>
            <a:ext cx="9183758" cy="6858000"/>
          </a:xfrm>
          <a:prstGeom prst="rect">
            <a:avLst/>
          </a:prstGeom>
        </p:spPr>
      </p:pic>
      <p:sp>
        <p:nvSpPr>
          <p:cNvPr id="40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-39758" y="4449213"/>
            <a:ext cx="9183688" cy="2398712"/>
          </a:xfrm>
          <a:solidFill>
            <a:schemeClr val="bg2">
              <a:alpha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398462" lv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The bridge is in fair condition:</a:t>
            </a:r>
          </a:p>
          <a:p>
            <a:pPr marL="398462" lv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631825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Random spots of advanced deck deterioration </a:t>
            </a:r>
          </a:p>
          <a:p>
            <a:pPr marL="631825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The deck in beam bay 4 has the potential for a hole</a:t>
            </a:r>
          </a:p>
          <a:p>
            <a:pPr marL="398462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Damaged and substandard aluminum pedestrian rail should be upgraded</a:t>
            </a:r>
          </a:p>
          <a:p>
            <a:pPr marL="398462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631825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73AC35-2F4E-444B-BA95-B7B48327B9EE}"/>
              </a:ext>
            </a:extLst>
          </p:cNvPr>
          <p:cNvSpPr/>
          <p:nvPr/>
        </p:nvSpPr>
        <p:spPr>
          <a:xfrm>
            <a:off x="-39829" y="10075"/>
            <a:ext cx="9183759" cy="369332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Existing Conditions – Bridge #26</a:t>
            </a:r>
          </a:p>
        </p:txBody>
      </p:sp>
    </p:spTree>
    <p:extLst>
      <p:ext uri="{BB962C8B-B14F-4D97-AF65-F5344CB8AC3E}">
        <p14:creationId xmlns:p14="http://schemas.microsoft.com/office/powerpoint/2010/main" val="2703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8f3c9569-4e98-4e5f-b77d-b7dd2d490ed5"/>
  <p:tag name="WASPOLLED" val="2B22A5B36EA44592BBFA0655D14AABF1"/>
  <p:tag name="TPVERSION" val="8"/>
  <p:tag name="TPFULLVERSION" val="8.5.4.5"/>
  <p:tag name="PPTVERSION" val="16"/>
  <p:tag name="TPOS" val="2"/>
  <p:tag name="TPLASTSAVEVERSION" val="6.3 PC"/>
</p:tagLst>
</file>

<file path=ppt/theme/theme1.xml><?xml version="1.0" encoding="utf-8"?>
<a:theme xmlns:a="http://schemas.openxmlformats.org/drawingml/2006/main" name="Title and conte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_dlc_DocId xmlns="22ec0dd7-095b-41f2-b8b8-a624496b8c6b">E23TXWV46JPD-525374251-3349</_dlc_DocId>
    <_dlc_DocIdUrl xmlns="22ec0dd7-095b-41f2-b8b8-a624496b8c6b">
      <Url>https://outside.vermont.gov/agency/VTRANS/external/Projects/_layouts/15/DocIdRedir.aspx?ID=E23TXWV46JPD-525374251-3349</Url>
      <Description>E23TXWV46JPD-525374251-3349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Link to a Document" ma:contentTypeID="0x01010A00F26E2C3EDB525A46AE2B0D587E72B36A" ma:contentTypeVersion="11" ma:contentTypeDescription="Create a link to a document in a different location." ma:contentTypeScope="" ma:versionID="8450a48c2acc8303fa8838b989dcf7a4">
  <xsd:schema xmlns:xsd="http://www.w3.org/2001/XMLSchema" xmlns:xs="http://www.w3.org/2001/XMLSchema" xmlns:p="http://schemas.microsoft.com/office/2006/metadata/properties" xmlns:ns2="2a208fe3-8287-4a8b-b629-d45392ca0f10" xmlns:ns3="22ec0dd7-095b-41f2-b8b8-a624496b8c6b" targetNamespace="http://schemas.microsoft.com/office/2006/metadata/properties" ma:root="true" ma:fieldsID="7d186c4c516abedccde54e2f9ee634bd" ns2:_="" ns3:_="">
    <xsd:import namespace="2a208fe3-8287-4a8b-b629-d45392ca0f10"/>
    <xsd:import namespace="22ec0dd7-095b-41f2-b8b8-a624496b8c6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08fe3-8287-4a8b-b629-d45392ca0f10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ec0dd7-095b-41f2-b8b8-a624496b8c6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096A3-1392-418D-8214-262550B6E7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97CE3C-6ABB-408B-A5C0-9D03928A4EA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0615503-9563-469D-BB73-3EFFABCB7652}"/>
</file>

<file path=customXml/itemProps4.xml><?xml version="1.0" encoding="utf-8"?>
<ds:datastoreItem xmlns:ds="http://schemas.openxmlformats.org/officeDocument/2006/customXml" ds:itemID="{AC5BFC23-197A-464F-9E10-A2128E46FEDF}"/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1020</Words>
  <Application>Microsoft Office PowerPoint</Application>
  <PresentationFormat>On-screen Show (4:3)</PresentationFormat>
  <Paragraphs>249</Paragraphs>
  <Slides>50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Segoe UI</vt:lpstr>
      <vt:lpstr>Segoe UI Semibold</vt:lpstr>
      <vt:lpstr>Wingdings</vt:lpstr>
      <vt:lpstr>Title and content</vt:lpstr>
      <vt:lpstr> Ludlow Village: NH Deck(49) Bridge Rehabilitation Town Highway 1 (Main St.) – Bridge #26 over Jewell Brook</vt:lpstr>
      <vt:lpstr>Introductions</vt:lpstr>
      <vt:lpstr>Purpose of Meeting</vt:lpstr>
      <vt:lpstr>PowerPoint Presentation</vt:lpstr>
      <vt:lpstr>PowerPoint Presentation</vt:lpstr>
      <vt:lpstr>Description of Terms Used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Project - Bridge #26</vt:lpstr>
      <vt:lpstr>TH-1 (Main St.) Proposed Typical Section</vt:lpstr>
      <vt:lpstr>Existing Layout</vt:lpstr>
      <vt:lpstr>Proposed Roadway Profile</vt:lpstr>
      <vt:lpstr>Construction Phase 1</vt:lpstr>
      <vt:lpstr>Construction Phase 2</vt:lpstr>
      <vt:lpstr>PowerPoint Presentation</vt:lpstr>
      <vt:lpstr>PowerPoint Presentation</vt:lpstr>
      <vt:lpstr>PowerPoint Presentation</vt:lpstr>
      <vt:lpstr>PowerPoint Presentation</vt:lpstr>
      <vt:lpstr>Project Summary</vt:lpstr>
      <vt:lpstr>Preliminary Project Schedule</vt:lpstr>
      <vt:lpstr>Preliminary Project Budget</vt:lpstr>
      <vt:lpstr>Town Considerations</vt:lpstr>
      <vt:lpstr>Town Considerations</vt:lpstr>
      <vt:lpstr>Truck Movements – Northbound</vt:lpstr>
      <vt:lpstr>Truck Movements - Northbound</vt:lpstr>
      <vt:lpstr>Truck Movements - Southbound</vt:lpstr>
      <vt:lpstr>Truck Movements - Southbound</vt:lpstr>
      <vt:lpstr>Town Considerations</vt:lpstr>
      <vt:lpstr>Town Considerations</vt:lpstr>
      <vt:lpstr>Town Considerations</vt:lpstr>
      <vt:lpstr>Town Considerations</vt:lpstr>
      <vt:lpstr>Town Considerations (contin)</vt:lpstr>
      <vt:lpstr>Town Considerations (contin)</vt:lpstr>
      <vt:lpstr>Town Considerations (contin)</vt:lpstr>
      <vt:lpstr>Next Steps</vt:lpstr>
      <vt:lpstr> Ludlow Village: NH Deck (49) Questions and Comments TH-1 (Main St.) – Bridge #26 over Jewell Brook</vt:lpstr>
      <vt:lpstr>Proposed Project - Bridge #26</vt:lpstr>
      <vt:lpstr>VT 100 Proposed Typical Section</vt:lpstr>
      <vt:lpstr>Regional Detour Route on State Owned Roads  26.5 Mile Trip</vt:lpstr>
      <vt:lpstr>Design Criteria and Considerations</vt:lpstr>
      <vt:lpstr>Maintenance of Traffic Options Considered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Ludlow Village: NH Deck(49) Regional Concerns Meeting Town Highway 1 (Main St.) – Bridge #26 over Jewell Brook</dc:title>
  <dc:creator>SWEENY, GARY</dc:creator>
  <cp:lastModifiedBy>SWEENY, GARY</cp:lastModifiedBy>
  <cp:revision>27</cp:revision>
  <dcterms:created xsi:type="dcterms:W3CDTF">2019-11-27T16:23:58Z</dcterms:created>
  <dcterms:modified xsi:type="dcterms:W3CDTF">2019-12-02T19:45:17Z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0x01010A00F26E2C3EDB525A46AE2B0D587E72B36A</vt:lpwstr>
  </property>
  <property fmtid="{D5CDD505-2E9C-101B-9397-08002B2CF9AE}" pid="3" name="_dlc_DocIdItemGuid">
    <vt:lpwstr>7c46c250-5d86-4f67-891f-a4e3c4c243dd</vt:lpwstr>
  </property>
</Properties>
</file>